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6"/>
  </p:notesMasterIdLst>
  <p:handoutMasterIdLst>
    <p:handoutMasterId r:id="rId17"/>
  </p:handoutMasterIdLst>
  <p:sldIdLst>
    <p:sldId id="275" r:id="rId2"/>
    <p:sldId id="276" r:id="rId3"/>
    <p:sldId id="257" r:id="rId4"/>
    <p:sldId id="265" r:id="rId5"/>
    <p:sldId id="266" r:id="rId6"/>
    <p:sldId id="283" r:id="rId7"/>
    <p:sldId id="272" r:id="rId8"/>
    <p:sldId id="282" r:id="rId9"/>
    <p:sldId id="278" r:id="rId10"/>
    <p:sldId id="279" r:id="rId11"/>
    <p:sldId id="284" r:id="rId12"/>
    <p:sldId id="280" r:id="rId13"/>
    <p:sldId id="281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660E6-9675-B42F-A792-C4DB3BF08B77}" v="107" dt="2025-03-12T07:19:44.441"/>
    <p1510:client id="{6561541C-7D12-7B64-B89B-434EECB5D253}" v="27" dt="2025-03-12T11:42:21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5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9/11/2025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6" r:id="rId8"/>
    <p:sldLayoutId id="2147483679" r:id="rId9"/>
    <p:sldLayoutId id="2147483680" r:id="rId10"/>
    <p:sldLayoutId id="2147483681" r:id="rId11"/>
    <p:sldLayoutId id="2147483682" r:id="rId12"/>
    <p:sldLayoutId id="214748367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business idea </a:t>
            </a:r>
            <a:endParaRPr lang="en-US" sz="4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369" y="2071316"/>
            <a:ext cx="5035164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Understanding the industry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Our expertise lies in Computer Vision and Big Data Analysis.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We develop tailored artificial intelligence models to address the specific needs of the coffee shop industry. 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endParaRPr lang="en-US" sz="190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01384B03-7DFA-8F2C-3493-EBCB551E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26" r="14218" b="-3"/>
          <a:stretch/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10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4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5E936-7C04-A4CD-FD40-5C8D29F34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A91A6-9BDA-2433-C1D0-84061F19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business idea </a:t>
            </a:r>
            <a:endParaRPr lang="en-US" sz="4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DDE27699-143D-660F-487D-0FE194D9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85" r="22382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9A3A0-9174-526D-93FA-7D12BF869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3321" y="2706624"/>
            <a:ext cx="4688333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Revenue Model: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Subscription Plans: Tiered pricing based on features and user capacity, ensuring accessibility for businesses of all sizes.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Professional Services: Offering consulting and training to help companies seamlessly integrate AI into their workflows.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endParaRPr lang="en-US" sz="1900">
              <a:latin typeface="+mn-lt"/>
              <a:ea typeface="+mn-ea"/>
              <a:cs typeface="+mn-cs"/>
            </a:endParaRPr>
          </a:p>
          <a:p>
            <a:pPr lvl="1"/>
            <a:endParaRPr lang="en-US" sz="190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73320-844A-8176-656A-98B151F6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733" y="6356350"/>
            <a:ext cx="9756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11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14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 to be solved </a:t>
            </a:r>
            <a:endParaRPr lang="en-US" sz="4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105" y="2725048"/>
            <a:ext cx="4934153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Personalized Music Recommendations:</a:t>
            </a:r>
            <a:endParaRPr lang="en-US" sz="2000" dirty="0">
              <a:ea typeface="Lato"/>
              <a:cs typeface="Lato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Identify customers' identities to match music with their age, preferences, and styles.</a:t>
            </a:r>
            <a:endParaRPr lang="en-US" sz="2000">
              <a:latin typeface="+mn-lt"/>
              <a:ea typeface="Calibri"/>
              <a:cs typeface="Calibri"/>
            </a:endParaRP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Emotion Detection and Analysis:</a:t>
            </a:r>
            <a:endParaRPr lang="en-US" sz="200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Monitor customers' emotions during their visit to curate music that aligns with their mood.</a:t>
            </a:r>
            <a:endParaRPr lang="en-US" sz="200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Track client interactions and gather emotional responses to each song.</a:t>
            </a:r>
            <a:endParaRPr lang="en-US" sz="200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Recommend suitable songs based on collected insights.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endParaRPr 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DB50C9CB-C6F3-0E85-0A92-889F6B99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0" r="4983"/>
          <a:stretch/>
        </p:blipFill>
        <p:spPr>
          <a:xfrm>
            <a:off x="5268940" y="10"/>
            <a:ext cx="387391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12</a:t>
            </a:fld>
            <a:endParaRPr lang="en-US" b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02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target and market potential  </a:t>
            </a:r>
            <a:endParaRPr lang="en-US" sz="41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992" y="1"/>
            <a:ext cx="866357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486" y="1825625"/>
            <a:ext cx="5182333" cy="43740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Targets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Coffee shops with budgets dedicated to enhancing customer satisfaction.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Market potential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There are hundreds of coffee shop in Hanoi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Customer preferences for coffee shops are influenced more by ambiance and experience than by drink taste.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While updating decor to meet customer preferences daily is challenging, adjusting the music is a more flexible and effective solution.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endParaRPr lang="en-US" sz="1300">
              <a:latin typeface="+mn-lt"/>
              <a:ea typeface="+mn-ea"/>
              <a:cs typeface="+mn-cs"/>
            </a:endParaRPr>
          </a:p>
          <a:p>
            <a:pPr lvl="1"/>
            <a:endParaRPr lang="en-US" sz="1300">
              <a:latin typeface="+mn-l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138" y="3423959"/>
            <a:ext cx="473163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587670" y="5166682"/>
            <a:ext cx="1376794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266F4993-3E65-4204-7C95-C2EB1D54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21" r="9783" b="5"/>
          <a:stretch/>
        </p:blipFill>
        <p:spPr>
          <a:xfrm>
            <a:off x="5813981" y="1075239"/>
            <a:ext cx="3096452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201" y="1"/>
            <a:ext cx="1550211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04058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145" y="6033795"/>
            <a:ext cx="1493298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5519196"/>
            <a:ext cx="1005228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072" y="2365248"/>
            <a:ext cx="4880440" cy="2127504"/>
          </a:xfrm>
        </p:spPr>
        <p:txBody>
          <a:bodyPr lIns="91440" tIns="45720" rIns="91440" bIns="45720" anchor="t"/>
          <a:lstStyle/>
          <a:p>
            <a:r>
              <a:rPr lang="en-US" b="0" dirty="0">
                <a:latin typeface="Lato"/>
                <a:ea typeface="Lato"/>
                <a:cs typeface="Lato"/>
              </a:rPr>
              <a:t>Entrepreneurship in </a:t>
            </a:r>
            <a:br>
              <a:rPr lang="en-US" b="0" dirty="0">
                <a:latin typeface="Lato"/>
                <a:ea typeface="Lato"/>
                <a:cs typeface="Lato"/>
              </a:rPr>
            </a:br>
            <a:r>
              <a:rPr lang="en-US" b="0" dirty="0">
                <a:latin typeface="Lato"/>
                <a:ea typeface="Lato"/>
                <a:cs typeface="Lato"/>
              </a:rPr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712553"/>
            <a:ext cx="7342482" cy="15578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Suitable background music for coffee shops</a:t>
            </a:r>
            <a:endParaRPr lang="en-US" dirty="0" err="1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1737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>
                <a:latin typeface="Lato"/>
                <a:ea typeface="Lato"/>
                <a:cs typeface="Lato"/>
              </a:rPr>
              <a:t>Supervisor: Prof. </a:t>
            </a:r>
            <a:r>
              <a:rPr lang="en-US" sz="2800" b="0" dirty="0" err="1">
                <a:latin typeface="Lato"/>
                <a:ea typeface="Lato"/>
                <a:cs typeface="Lato"/>
              </a:rPr>
              <a:t>Trần</a:t>
            </a:r>
            <a:r>
              <a:rPr lang="en-US" sz="2800" b="0" dirty="0">
                <a:latin typeface="Lato"/>
                <a:ea typeface="Lato"/>
                <a:cs typeface="Lato"/>
              </a:rPr>
              <a:t> Hoàng Hải </a:t>
            </a:r>
            <a:endParaRPr lang="en-US" dirty="0">
              <a:latin typeface="Lato"/>
              <a:ea typeface="Lato"/>
              <a:cs typeface="Lato"/>
            </a:endParaRPr>
          </a:p>
          <a:p>
            <a:endParaRPr lang="en-US" sz="2800" b="0" dirty="0">
              <a:latin typeface="Lato"/>
              <a:ea typeface="Lato"/>
              <a:cs typeface="Lato"/>
            </a:endParaRPr>
          </a:p>
          <a:p>
            <a:r>
              <a:rPr lang="en-US" sz="2800" b="0" dirty="0">
                <a:latin typeface="Lato"/>
                <a:ea typeface="Lato"/>
                <a:cs typeface="Lato"/>
              </a:rPr>
              <a:t>Student:      Lê Hoàng Long - 20232099M </a:t>
            </a:r>
            <a:endParaRPr lang="en-US" dirty="0">
              <a:latin typeface="Lato"/>
              <a:ea typeface="Lato"/>
              <a:cs typeface="Lato"/>
            </a:endParaRPr>
          </a:p>
          <a:p>
            <a:endParaRPr lang="en-US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060" y="2872899"/>
            <a:ext cx="3182691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/>
            <a:r>
              <a:rPr lang="en-US" sz="1900">
                <a:latin typeface="+mn-lt"/>
                <a:ea typeface="+mn-ea"/>
                <a:cs typeface="+mn-cs"/>
              </a:rPr>
              <a:t>The chosen industries/sectors</a:t>
            </a:r>
          </a:p>
          <a:p>
            <a:pPr marL="514350"/>
            <a:r>
              <a:rPr lang="en-US" sz="1900">
                <a:latin typeface="+mn-lt"/>
                <a:ea typeface="+mn-ea"/>
                <a:cs typeface="+mn-cs"/>
              </a:rPr>
              <a:t>The business idea</a:t>
            </a:r>
          </a:p>
          <a:p>
            <a:pPr marL="514350"/>
            <a:r>
              <a:rPr lang="en-US" sz="1900">
                <a:latin typeface="+mn-lt"/>
                <a:ea typeface="+mn-ea"/>
                <a:cs typeface="+mn-cs"/>
              </a:rPr>
              <a:t>The problem to be solved</a:t>
            </a:r>
          </a:p>
          <a:p>
            <a:pPr marL="514350"/>
            <a:r>
              <a:rPr lang="en-US" sz="1900">
                <a:latin typeface="+mn-lt"/>
                <a:ea typeface="+mn-ea"/>
                <a:cs typeface="+mn-cs"/>
              </a:rPr>
              <a:t>The target and market potential </a:t>
            </a:r>
          </a:p>
          <a:p>
            <a:pPr marL="0"/>
            <a:endParaRPr lang="en-US" sz="1900">
              <a:latin typeface="+mn-lt"/>
              <a:ea typeface="+mn-ea"/>
              <a:cs typeface="+mn-cs"/>
            </a:endParaRPr>
          </a:p>
          <a:p>
            <a:endParaRPr lang="en-US" sz="190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Open photo">
            <a:extLst>
              <a:ext uri="{FF2B5EF4-FFF2-40B4-BE49-F238E27FC236}">
                <a16:creationId xmlns:a16="http://schemas.microsoft.com/office/drawing/2014/main" id="{847C07F1-74B1-6CF1-6A8E-EEA9667C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64" r="7009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 b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at a table looking out a window&#10;&#10;Description automatically generated">
            <a:extLst>
              <a:ext uri="{FF2B5EF4-FFF2-40B4-BE49-F238E27FC236}">
                <a16:creationId xmlns:a16="http://schemas.microsoft.com/office/drawing/2014/main" id="{735DC727-D320-3BFE-1789-555509CE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39" t="9091" r="3792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66" y="1161288"/>
            <a:ext cx="336335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chosen industries/sectors</a:t>
            </a: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439" y="2718054"/>
            <a:ext cx="4603597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Lato"/>
                <a:ea typeface="Lato"/>
                <a:cs typeface="Lato"/>
              </a:rPr>
              <a:t>Coffee shops use music to create a welcoming atmosphere, influence customer behavior, enhance the experience, and boost satisfaction, shaping the ambiance and adding to their unique character.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827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5</a:t>
            </a:fld>
            <a:endParaRPr lang="en-US" b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81F681-A7B2-D263-B0C1-06132AED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1E79C2-8C21-997B-804D-53D7F33B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4800A72C-34EB-5DA6-FADA-25596D7F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6" r="3" b="3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5583A6-4D4E-D25C-F54F-F2F0F36D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E84D9F-42B3-9D51-29E8-0EBCEB75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chosen industries/sectors </a:t>
            </a:r>
            <a:endParaRPr lang="en-US" sz="2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6DA89-06BB-1FF4-AEDB-6CB8CE732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Young people today enjoy spending time in coffee shops. </a:t>
            </a: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A popular trend among the youth is: "The lower your income, the more often you visit coffee shops." </a:t>
            </a:r>
            <a:endParaRPr lang="en-US" sz="2000">
              <a:latin typeface="+mn-lt"/>
              <a:ea typeface="Calibri"/>
              <a:cs typeface="Calibri"/>
            </a:endParaRPr>
          </a:p>
          <a:p>
            <a:endParaRPr lang="en-US" sz="1700" dirty="0">
              <a:latin typeface="+mn-lt"/>
              <a:ea typeface="Calibri"/>
              <a:cs typeface="Calibri"/>
            </a:endParaRPr>
          </a:p>
          <a:p>
            <a:endParaRPr lang="en-US" sz="170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FE773-53C5-052B-2A16-DA30B76D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65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2ED9C525-6E11-553D-995B-B0C02200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6" r="3" b="3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chosen industries/sectors </a:t>
            </a:r>
            <a:endParaRPr lang="en-US" sz="2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Those in the low-income group (earning between 5-10 million VND per month) visit coffee shops about 1-3 times per week, accounting for approximately 38%.</a:t>
            </a:r>
            <a:endParaRPr lang="en-US" sz="2000" dirty="0">
              <a:ea typeface="+mn-ea"/>
              <a:cs typeface="+mn-cs"/>
            </a:endParaRPr>
          </a:p>
          <a:p>
            <a:r>
              <a:rPr lang="en-US" sz="2000" dirty="0">
                <a:latin typeface="Lato"/>
                <a:ea typeface="Lato"/>
                <a:cs typeface="Lato"/>
              </a:rPr>
              <a:t>Due to limited space in dormitories and motel rooms, many people visit cafes multiple times a week to study and work.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endParaRPr lang="en-US" sz="1700">
              <a:latin typeface="+mn-l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7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72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B432AF-9A25-6603-E961-482DAFA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A147F-DDC5-D163-7E41-50BC2163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4905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chosen industries/sectors </a:t>
            </a:r>
            <a:endParaRPr lang="en-US" sz="33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3AA0A-CEE8-AA7E-D4E9-E0064C3F2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732" y="2713676"/>
            <a:ext cx="3785466" cy="34798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Going to a coffee shop isn't just about the coffee. It’s more than just enjoying a drink.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It’s a productive study space, a hub for teamwork, a peaceful spot to read, and a place to unwind after the stress of work or study.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r>
              <a:rPr lang="en-US" sz="2000" dirty="0">
                <a:latin typeface="+mn-lt"/>
                <a:ea typeface="+mn-ea"/>
                <a:cs typeface="+mn-cs"/>
              </a:rPr>
              <a:t>The atmosphere of a café plays a crucial role in choosing where to go.</a:t>
            </a:r>
            <a:endParaRPr lang="en-US" sz="2000" dirty="0">
              <a:latin typeface="+mn-lt"/>
              <a:ea typeface="Calibri"/>
              <a:cs typeface="Calibri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D21346E2-7BAF-25D8-2284-DB75FBB3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61" r="3512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39D45-0439-8EB9-F3C2-C9BE55E4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8</a:t>
            </a:fld>
            <a:endParaRPr lang="en-US" b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75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The business idea </a:t>
            </a:r>
            <a:endParaRPr lang="en-US" sz="47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668" y="2092482"/>
            <a:ext cx="5489615" cy="40980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n-lt"/>
                <a:ea typeface="+mn-ea"/>
                <a:cs typeface="+mn-cs"/>
              </a:rPr>
              <a:t>Developing a viable business model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Coffee houses aim to boost their profits, and music can play a significant role in attracting customers and enhancing their experience.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Choosing the right background music is essential to make customers feel relaxed and comfortable.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However, hiring a barista skilled in selecting music tailored to clients' preferences can be expensive. 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+mn-lt"/>
                <a:ea typeface="+mn-ea"/>
                <a:cs typeface="+mn-cs"/>
              </a:rPr>
              <a:t>For coffee shop chains, artificial intelligence offers a cost-effective alternative, ensuring a consistent and enjoyable experience across all locations.</a:t>
            </a:r>
            <a:endParaRPr lang="en-US" sz="2000" dirty="0">
              <a:latin typeface="+mn-lt"/>
              <a:ea typeface="Calibri"/>
              <a:cs typeface="Calibri"/>
            </a:endParaRPr>
          </a:p>
          <a:p>
            <a:pPr lvl="1"/>
            <a:endParaRPr lang="en-US" sz="2000" dirty="0">
              <a:latin typeface="+mn-lt"/>
              <a:ea typeface="Calibri"/>
              <a:cs typeface="Calibri"/>
            </a:endParaRP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D38EC093-A22C-59B4-6CC0-D5610D1C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97" r="1647" b="-3"/>
          <a:stretch/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9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34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25</Words>
  <Application>Microsoft Office PowerPoint</Application>
  <PresentationFormat>On-screen Show (4:3)</PresentationFormat>
  <Paragraphs>15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Entrepreneurship in  Data Science</vt:lpstr>
      <vt:lpstr>PowerPoint Presentation</vt:lpstr>
      <vt:lpstr>Agenda</vt:lpstr>
      <vt:lpstr>The chosen industries/sectors</vt:lpstr>
      <vt:lpstr> The chosen industries/sectors </vt:lpstr>
      <vt:lpstr> The chosen industries/sectors </vt:lpstr>
      <vt:lpstr> The chosen industries/sectors </vt:lpstr>
      <vt:lpstr> The business idea </vt:lpstr>
      <vt:lpstr>The business idea </vt:lpstr>
      <vt:lpstr>The business idea </vt:lpstr>
      <vt:lpstr>The problem to be solved </vt:lpstr>
      <vt:lpstr> The target and market potential 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HUST CCPR</cp:lastModifiedBy>
  <cp:revision>578</cp:revision>
  <dcterms:created xsi:type="dcterms:W3CDTF">2021-05-28T04:32:29Z</dcterms:created>
  <dcterms:modified xsi:type="dcterms:W3CDTF">2025-09-11T14:50:06Z</dcterms:modified>
</cp:coreProperties>
</file>